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8" r:id="rId3"/>
    <p:sldId id="257" r:id="rId4"/>
    <p:sldId id="280" r:id="rId5"/>
    <p:sldId id="279" r:id="rId6"/>
    <p:sldId id="271" r:id="rId7"/>
    <p:sldId id="262" r:id="rId8"/>
    <p:sldId id="265" r:id="rId9"/>
    <p:sldId id="270" r:id="rId10"/>
    <p:sldId id="261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4888DD-4A7D-A6D5-BB54-05E2141BED24}" v="818" dt="2024-12-07T12:07:59.443"/>
    <p1510:client id="{68FA8C8F-4087-6B20-C611-113C7FC6807B}" v="38" dt="2024-12-08T22:12:41.497"/>
    <p1510:client id="{80F97E96-6E15-60AD-53DB-DB2ED8F5C18A}" v="51" dt="2024-12-08T20:54:12.090"/>
    <p1510:client id="{AC12387B-C382-8481-1B61-C69201B9C778}" v="95" dt="2024-12-08T20:07:34.7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60" autoAdjust="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D716C87-C0A8-9C73-AF43-FEDFEDBF4E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6E5D5CC-9D29-A545-3CE0-867340F24E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1AD4A1-72AC-47A3-8F41-76B92B813A21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C7A485E-168D-ED91-697B-E2E9F8602D2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AECE9BD-CE3F-B81F-E8AE-0B15DB7A153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B9994D-529D-443B-BE81-E3FE79F00D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94861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312D6E-01C4-4418-A86C-7AD54D06657E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437496-1842-467C-B01D-E8FCB915EB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7370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Пройтись по актуальности 1 минута</a:t>
            </a:r>
            <a:endParaRPr lang="en-GB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437496-1842-467C-B01D-E8FCB915EB1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0297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Рассказать что сиг это гидробак, в который подается вода под давлением, благодаря системе кранов. Максимальное давление установки 38 МПа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437496-1842-467C-B01D-E8FCB915EB13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5036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6DA739-399B-9DD4-DE11-045C9E6FD2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64160444-E885-4977-B53B-75E471CF97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D4D90A97-D128-AF2D-E8BF-D16355B40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Управление должно производиться по средствам панели оператора непосредственно в щите управления, либо с удаленного рабочего места оператора</a:t>
            </a:r>
          </a:p>
          <a:p>
            <a:r>
              <a:rPr lang="ru-RU" dirty="0"/>
              <a:t>В сумме 1 минута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6F46CDB-D1EA-5344-7838-BFA2B42912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437496-1842-467C-B01D-E8FCB915EB1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03849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A7F843-0FA9-4CEC-5A59-ABE8006AE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8D585DCB-E745-41ED-35AD-3D9874CD7C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F03C45B1-A73C-02E0-B47E-FA17D61991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Цели, 30 секунд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BEEA0D5-44AF-7672-A76B-35D1AF5572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437496-1842-467C-B01D-E8FCB915EB13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70088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1 минута. Рассказать про устройства и их способы подключения (в конце будет 3.5 минуты)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437496-1842-467C-B01D-E8FCB915EB13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303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>
            <a:normAutofit/>
          </a:bodyPr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BFA19409-53C8-4B85-AD4D-D428C93278AE}" type="datetime1">
              <a:rPr lang="en-US" smtClean="0"/>
              <a:t>6/15/2025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F14F8670-5866-F97F-C098-D8992DDA8174}"/>
              </a:ext>
            </a:extLst>
          </p:cNvPr>
          <p:cNvSpPr txBox="1">
            <a:spLocks/>
          </p:cNvSpPr>
          <p:nvPr userDrawn="1"/>
        </p:nvSpPr>
        <p:spPr>
          <a:xfrm>
            <a:off x="11725656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97E8200-1950-409B-82E7-99938E7AE355}" type="slidenum">
              <a:rPr lang="en-US" smtClean="0">
                <a:solidFill>
                  <a:schemeClr val="bg1"/>
                </a:solidFill>
              </a:rPr>
              <a:pPr algn="l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9225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C21EF4C5-7EF8-48BD-A9AC-14DAB20CFB1F}" type="datetime1">
              <a:rPr lang="en-US" smtClean="0"/>
              <a:t>6/15/2025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A13453AA-7F2C-0A2C-EB1C-F775D3C64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5656" y="6356350"/>
            <a:ext cx="932688" cy="365125"/>
          </a:xfrm>
        </p:spPr>
        <p:txBody>
          <a:bodyPr/>
          <a:lstStyle>
            <a:lvl1pPr>
              <a:defRPr sz="2000"/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528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C670C546-4BC7-49E2-92D2-0B43E4073A9D}" type="datetime1">
              <a:rPr lang="en-US" smtClean="0"/>
              <a:t>6/15/2025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28370C82-9A47-B174-CEBF-88B0ECA75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5656" y="6356350"/>
            <a:ext cx="932688" cy="365125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6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1BD9E8A-A099-45B1-A338-E7ABD7B305FF}" type="datetime1">
              <a:rPr lang="en-US" smtClean="0"/>
              <a:t>6/15/2025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5656" y="6356350"/>
            <a:ext cx="932688" cy="365125"/>
          </a:xfrm>
        </p:spPr>
        <p:txBody>
          <a:bodyPr/>
          <a:lstStyle>
            <a:lvl1pPr>
              <a:defRPr sz="2000"/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227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49970691-6C47-4198-8E0E-EFC12049978B}" type="datetime1">
              <a:rPr lang="en-US" smtClean="0"/>
              <a:t>6/15/2025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3804D3DE-DCB4-62BD-3C9A-26DF549A3717}"/>
              </a:ext>
            </a:extLst>
          </p:cNvPr>
          <p:cNvSpPr txBox="1">
            <a:spLocks/>
          </p:cNvSpPr>
          <p:nvPr userDrawn="1"/>
        </p:nvSpPr>
        <p:spPr>
          <a:xfrm>
            <a:off x="11725656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836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2583371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98D1233-424F-4AA4-8502-C364EB7600B0}" type="datetime1">
              <a:rPr lang="en-US" smtClean="0"/>
              <a:t>6/15/2025</a:t>
            </a:fld>
            <a:endParaRPr lang="en-US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E7061410-0C61-6FD7-B46E-64A760034A90}"/>
              </a:ext>
            </a:extLst>
          </p:cNvPr>
          <p:cNvSpPr txBox="1">
            <a:spLocks/>
          </p:cNvSpPr>
          <p:nvPr userDrawn="1"/>
        </p:nvSpPr>
        <p:spPr>
          <a:xfrm>
            <a:off x="11725656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754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724C4C8-3BFC-4D16-9E3A-33D5AEE21C8D}" type="datetime1">
              <a:rPr lang="en-US" smtClean="0"/>
              <a:t>6/15/2025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Slide Number Placeholder 8">
            <a:extLst>
              <a:ext uri="{FF2B5EF4-FFF2-40B4-BE49-F238E27FC236}">
                <a16:creationId xmlns:a16="http://schemas.microsoft.com/office/drawing/2014/main" id="{714B359B-022D-B84E-5524-4510CAAA17B1}"/>
              </a:ext>
            </a:extLst>
          </p:cNvPr>
          <p:cNvSpPr txBox="1">
            <a:spLocks/>
          </p:cNvSpPr>
          <p:nvPr userDrawn="1"/>
        </p:nvSpPr>
        <p:spPr>
          <a:xfrm>
            <a:off x="11725656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929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2A905A3-85C1-4834-9311-FBB8B19F211F}" type="datetime1">
              <a:rPr lang="en-US" smtClean="0"/>
              <a:t>6/15/2025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lide Number Placeholder 8">
            <a:extLst>
              <a:ext uri="{FF2B5EF4-FFF2-40B4-BE49-F238E27FC236}">
                <a16:creationId xmlns:a16="http://schemas.microsoft.com/office/drawing/2014/main" id="{8D692064-872F-0D27-5A1F-60D38FEA17B9}"/>
              </a:ext>
            </a:extLst>
          </p:cNvPr>
          <p:cNvSpPr txBox="1">
            <a:spLocks/>
          </p:cNvSpPr>
          <p:nvPr userDrawn="1"/>
        </p:nvSpPr>
        <p:spPr>
          <a:xfrm>
            <a:off x="11725656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432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41E075AC-E8E7-402A-8115-86F1B2DABF57}" type="datetime1">
              <a:rPr lang="en-US" smtClean="0"/>
              <a:t>6/15/2025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Slide Number Placeholder 8">
            <a:extLst>
              <a:ext uri="{FF2B5EF4-FFF2-40B4-BE49-F238E27FC236}">
                <a16:creationId xmlns:a16="http://schemas.microsoft.com/office/drawing/2014/main" id="{BA1C799C-D01D-328C-2A4D-0646F9B32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5656" y="6356350"/>
            <a:ext cx="932688" cy="365125"/>
          </a:xfrm>
        </p:spPr>
        <p:txBody>
          <a:bodyPr/>
          <a:lstStyle>
            <a:lvl1pPr>
              <a:defRPr sz="2000"/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141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591850"/>
            <a:ext cx="6045644" cy="3593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2591850"/>
            <a:ext cx="3811905" cy="327713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D106049D-8769-4FA4-8188-4B38652FE0D3}" type="datetime1">
              <a:rPr lang="en-US" smtClean="0"/>
              <a:t>6/15/2025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Slide Number Placeholder 8">
            <a:extLst>
              <a:ext uri="{FF2B5EF4-FFF2-40B4-BE49-F238E27FC236}">
                <a16:creationId xmlns:a16="http://schemas.microsoft.com/office/drawing/2014/main" id="{FA8580B3-5182-106F-C09E-5521BBB92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5656" y="6356350"/>
            <a:ext cx="932688" cy="365125"/>
          </a:xfrm>
        </p:spPr>
        <p:txBody>
          <a:bodyPr/>
          <a:lstStyle>
            <a:lvl1pPr>
              <a:defRPr sz="2000"/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833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CEB8FAD1-BF43-4A83-B88F-C2E8B3BCC7D3}" type="datetime1">
              <a:rPr lang="en-US" smtClean="0"/>
              <a:t>6/15/2025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1D9F9F0A-02D8-710D-3331-925E6E1F3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5656" y="6356350"/>
            <a:ext cx="932688" cy="365125"/>
          </a:xfrm>
        </p:spPr>
        <p:txBody>
          <a:bodyPr/>
          <a:lstStyle>
            <a:lvl1pPr>
              <a:defRPr sz="2000"/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151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23CAB8DE-3749-439E-83B2-5BDDD78CA22D}" type="datetime1">
              <a:rPr lang="en-US" smtClean="0"/>
              <a:t>6/15/2025</a:t>
            </a:fld>
            <a:endParaRPr lang="en-US" spc="5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endParaRPr lang="en-US" spc="5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dirty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488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 vert="horz" lIns="91440" tIns="45720" rIns="91440" bIns="45720" rtlCol="0" anchor="b">
            <a:noAutofit/>
          </a:bodyPr>
          <a:lstStyle/>
          <a:p>
            <a:r>
              <a:rPr lang="ru-RU" sz="4400" dirty="0">
                <a:solidFill>
                  <a:srgbClr val="000000"/>
                </a:solidFill>
                <a:latin typeface="Franklin Gothic Demi Cond"/>
              </a:rPr>
              <a:t>Разработка программного обеспечения для системы управления стендом </a:t>
            </a:r>
            <a:r>
              <a:rPr lang="ru-RU" sz="4400" dirty="0">
                <a:solidFill>
                  <a:srgbClr val="000000"/>
                </a:solidFill>
                <a:ea typeface="+mj-lt"/>
                <a:cs typeface="+mj-lt"/>
              </a:rPr>
              <a:t>испытательным </a:t>
            </a:r>
            <a:r>
              <a:rPr lang="ru-RU" sz="4400" dirty="0" err="1">
                <a:solidFill>
                  <a:srgbClr val="000000"/>
                </a:solidFill>
                <a:ea typeface="+mj-lt"/>
                <a:cs typeface="+mj-lt"/>
              </a:rPr>
              <a:t>гидробарическим</a:t>
            </a:r>
            <a:endParaRPr lang="ru-RU" sz="4400" dirty="0">
              <a:solidFill>
                <a:srgbClr val="000000"/>
              </a:solidFill>
              <a:ea typeface="+mj-lt"/>
              <a:cs typeface="+mj-lt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l">
              <a:lnSpc>
                <a:spcPct val="100000"/>
              </a:lnSpc>
              <a:spcBef>
                <a:spcPts val="100"/>
              </a:spcBef>
            </a:pPr>
            <a:r>
              <a:rPr lang="ru-RU" sz="3000" dirty="0"/>
              <a:t>Симоновский Даниил, группа 5130901/10101</a:t>
            </a:r>
          </a:p>
          <a:p>
            <a:pPr algn="l">
              <a:lnSpc>
                <a:spcPct val="100000"/>
              </a:lnSpc>
              <a:spcBef>
                <a:spcPts val="100"/>
              </a:spcBef>
            </a:pPr>
            <a:r>
              <a:rPr lang="ru-RU" sz="3000" dirty="0"/>
              <a:t>Руководитель - Лавров А.А.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9C1F27D-C134-3CAC-FBB8-ADEB4D78780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296144" y="6356350"/>
            <a:ext cx="932688" cy="365125"/>
          </a:xfrm>
        </p:spPr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7F97D0-24A7-206A-7F24-9A4A962F0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Выводы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651033-0328-28DB-DD3C-2F5DF740F8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>
              <a:lnSpc>
                <a:spcPct val="81000"/>
              </a:lnSpc>
            </a:pPr>
            <a:r>
              <a:rPr lang="ru-RU" sz="3600" dirty="0"/>
              <a:t>В ходе научно исследовательской работы были разработаны и алгоритмы работы СИГ</a:t>
            </a:r>
            <a:r>
              <a:rPr lang="ru-RU" sz="3600" dirty="0">
                <a:latin typeface="Franklin Gothic Medium"/>
              </a:rPr>
              <a:t>, рассмотрены устройства управления и измерения, а также были разработаны схемы подключения этих устройств.</a:t>
            </a:r>
            <a:endParaRPr lang="ru-RU" sz="36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3F50811-CD24-223B-C9C9-CF967550C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199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68CF52-612E-C828-4146-0DB447FA8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 anchor="ctr">
            <a:normAutofit/>
          </a:bodyPr>
          <a:lstStyle/>
          <a:p>
            <a:r>
              <a:rPr lang="ru-RU"/>
              <a:t>Актуальность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AE009D-1509-4ACC-EA06-310454926C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5144975" cy="3935939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457200" indent="-457200" algn="just">
              <a:buChar char="•"/>
            </a:pPr>
            <a:r>
              <a:rPr lang="ru-RU" sz="2400" dirty="0"/>
              <a:t>Необходимость тестировать оборудование, работающее под высоким давлением.</a:t>
            </a:r>
            <a:endParaRPr lang="ru-RU" dirty="0"/>
          </a:p>
          <a:p>
            <a:pPr marL="457200" indent="-457200" algn="just">
              <a:buChar char="•"/>
            </a:pPr>
            <a:r>
              <a:rPr lang="ru-RU" sz="2400" dirty="0"/>
              <a:t>Отсутствие автоматизированных решений на территории СПб.</a:t>
            </a:r>
          </a:p>
          <a:p>
            <a:pPr marL="457200" indent="-457200" algn="just">
              <a:buChar char="•"/>
            </a:pPr>
            <a:r>
              <a:rPr lang="ru-RU" sz="2400" dirty="0"/>
              <a:t>Избыточность существующих решений на рынке</a:t>
            </a:r>
          </a:p>
          <a:p>
            <a:pPr marL="457200" indent="-457200" algn="just">
              <a:buChar char="•"/>
            </a:pPr>
            <a:r>
              <a:rPr lang="ru-RU" sz="2400" dirty="0"/>
              <a:t>Работа выполняется для компании АО «НПО «Прибор».</a:t>
            </a:r>
          </a:p>
        </p:txBody>
      </p:sp>
      <p:pic>
        <p:nvPicPr>
          <p:cNvPr id="5" name="Рисунок 4" descr="Изображение выглядит как инжиниринг, цилиндр, промышленность, в помещении&#10;&#10;Автоматически созданное описание">
            <a:extLst>
              <a:ext uri="{FF2B5EF4-FFF2-40B4-BE49-F238E27FC236}">
                <a16:creationId xmlns:a16="http://schemas.microsoft.com/office/drawing/2014/main" id="{119A8DEC-6F96-6081-ABD5-DC13C133B5F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387" t="56" r="-149"/>
          <a:stretch/>
        </p:blipFill>
        <p:spPr>
          <a:xfrm>
            <a:off x="7398818" y="2583371"/>
            <a:ext cx="3823902" cy="359359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82762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0A938C-E18B-FB10-0801-659647AF7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a typeface="+mj-lt"/>
                <a:cs typeface="+mj-lt"/>
              </a:rPr>
              <a:t>Что такое СИГ</a:t>
            </a:r>
            <a:endParaRPr lang="ru-RU" dirty="0">
              <a:solidFill>
                <a:srgbClr val="000000"/>
              </a:solidFill>
              <a:ea typeface="+mj-lt"/>
              <a:cs typeface="+mj-lt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93C6EDA-FED4-6108-44AE-8550A7036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3</a:t>
            </a:fld>
            <a:endParaRPr lang="en-US" dirty="0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9ED913BF-EC34-7D2E-29D7-15ACF8CB30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0120" y="201859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1025" name="Рисунок 2">
            <a:extLst>
              <a:ext uri="{FF2B5EF4-FFF2-40B4-BE49-F238E27FC236}">
                <a16:creationId xmlns:a16="http://schemas.microsoft.com/office/drawing/2014/main" id="{1891D69B-2AE2-98EB-32CB-BA5AC281A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20" y="2393502"/>
            <a:ext cx="3063240" cy="382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3">
            <a:extLst>
              <a:ext uri="{FF2B5EF4-FFF2-40B4-BE49-F238E27FC236}">
                <a16:creationId xmlns:a16="http://schemas.microsoft.com/office/drawing/2014/main" id="{5E92BF16-8B17-5BBB-9384-639747623F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0120" y="6256826"/>
            <a:ext cx="306324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nklin Gothic Medium (Основной текст)"/>
                <a:ea typeface="DengXian" panose="02010600030101010101" pitchFamily="2" charset="-122"/>
                <a:cs typeface="Times New Roman" panose="02020603050405020304" pitchFamily="18" charset="0"/>
              </a:rPr>
              <a:t>Гидробак</a:t>
            </a:r>
            <a:endParaRPr kumimoji="0" lang="ru-RU" altLang="zh-CN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Franklin Gothic Medium (Основной текст)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119AB35-C586-257A-8099-3DB2E54AE88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263" y="2393502"/>
            <a:ext cx="6766569" cy="3829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Rectangle 3">
            <a:extLst>
              <a:ext uri="{FF2B5EF4-FFF2-40B4-BE49-F238E27FC236}">
                <a16:creationId xmlns:a16="http://schemas.microsoft.com/office/drawing/2014/main" id="{718B7C1C-41EF-27AD-35B1-A8E16E6E2D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62263" y="6256826"/>
            <a:ext cx="676656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nklin Gothic Medium (Основной текст)"/>
                <a:ea typeface="DengXian" panose="02010600030101010101" pitchFamily="2" charset="-122"/>
                <a:cs typeface="Times New Roman" panose="02020603050405020304" pitchFamily="18" charset="0"/>
              </a:rPr>
              <a:t>Система кранов</a:t>
            </a:r>
            <a:endParaRPr kumimoji="0" lang="ru-RU" altLang="zh-CN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Franklin Gothic Medium (Основной текст)"/>
            </a:endParaRPr>
          </a:p>
        </p:txBody>
      </p:sp>
    </p:spTree>
    <p:extLst>
      <p:ext uri="{BB962C8B-B14F-4D97-AF65-F5344CB8AC3E}">
        <p14:creationId xmlns:p14="http://schemas.microsoft.com/office/powerpoint/2010/main" val="754992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304435-DEB8-F892-88DC-35240E8C67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C59BC7-4DE2-B22E-D715-270D6A7C7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a typeface="+mj-lt"/>
                <a:cs typeface="+mj-lt"/>
              </a:rPr>
              <a:t>Что такое СИГ</a:t>
            </a:r>
            <a:endParaRPr lang="ru-RU" dirty="0">
              <a:solidFill>
                <a:srgbClr val="000000"/>
              </a:solidFill>
              <a:ea typeface="+mj-lt"/>
              <a:cs typeface="+mj-lt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EDD6D60-10DB-DC60-1B3D-8BA5D9F96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4</a:t>
            </a:fld>
            <a:endParaRPr lang="en-US" dirty="0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FFA7859E-DE3D-5F74-5703-A831683DF5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0120" y="201859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7700FA51-8883-6D9F-7696-F4A75890CA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0120" y="6256826"/>
            <a:ext cx="282549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nklin Gothic Medium (Основной текст)"/>
                <a:ea typeface="DengXian" panose="02010600030101010101" pitchFamily="2" charset="-122"/>
                <a:cs typeface="Times New Roman" panose="02020603050405020304" pitchFamily="18" charset="0"/>
              </a:rPr>
              <a:t>Щит управления</a:t>
            </a:r>
            <a:endParaRPr kumimoji="0" lang="ru-RU" altLang="zh-CN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Franklin Gothic Medium (Основной текст)"/>
            </a:endParaRP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29D58614-6E13-B5AA-65B1-6F29C5144F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62263" y="6256826"/>
            <a:ext cx="676656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nklin Gothic Medium (Основной текст)"/>
                <a:ea typeface="DengXian" panose="02010600030101010101" pitchFamily="2" charset="-122"/>
                <a:cs typeface="Times New Roman" panose="02020603050405020304" pitchFamily="18" charset="0"/>
              </a:rPr>
              <a:t>Удаленное рабочее место оператора</a:t>
            </a:r>
            <a:endParaRPr kumimoji="0" lang="ru-RU" altLang="zh-CN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Franklin Gothic Medium (Основной текст)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A7CF1EC-E94D-57A8-2D25-7F793D81F06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20" y="2393502"/>
            <a:ext cx="2825496" cy="3825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EC6735F-3D9B-9EEC-0418-DDA59504996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9636" y="2391136"/>
            <a:ext cx="6009196" cy="38276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53553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088961-742E-0159-7757-2FE90E69B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8A5F95-1962-1538-EBC7-979B2E2FB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a typeface="+mj-lt"/>
                <a:cs typeface="+mj-lt"/>
              </a:rPr>
              <a:t>ЦЕЛИ</a:t>
            </a:r>
            <a:endParaRPr lang="ru-RU" dirty="0">
              <a:solidFill>
                <a:srgbClr val="000000"/>
              </a:solidFill>
              <a:ea typeface="+mj-lt"/>
              <a:cs typeface="+mj-lt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873D0D-063B-8292-02FB-15E008F992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120" y="2753404"/>
            <a:ext cx="10268712" cy="359359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lnSpc>
                <a:spcPct val="81000"/>
              </a:lnSpc>
            </a:pPr>
            <a:r>
              <a:rPr lang="ru-RU" sz="2800" dirty="0"/>
              <a:t>Целью выпускной квалификационной работы является</a:t>
            </a:r>
            <a:r>
              <a:rPr lang="en-US" sz="2800" dirty="0"/>
              <a:t>:</a:t>
            </a:r>
          </a:p>
          <a:p>
            <a:pPr marL="457200" indent="-457200" algn="just">
              <a:lnSpc>
                <a:spcPct val="81000"/>
              </a:lnSpc>
              <a:buFont typeface="Arial" panose="020B0604020202020204" pitchFamily="34" charset="0"/>
              <a:buChar char="•"/>
            </a:pPr>
            <a:r>
              <a:rPr lang="ru-RU" sz="2800" dirty="0"/>
              <a:t>Разработка программного обеспечения для управления СИГ.</a:t>
            </a:r>
          </a:p>
          <a:p>
            <a:pPr marL="457200" indent="-457200" algn="just">
              <a:lnSpc>
                <a:spcPct val="81000"/>
              </a:lnSpc>
              <a:buFont typeface="Arial" panose="020B0604020202020204" pitchFamily="34" charset="0"/>
              <a:buChar char="•"/>
            </a:pPr>
            <a:r>
              <a:rPr lang="ru-RU" sz="2800" dirty="0"/>
              <a:t>Разработка дублирующего интерфейса оператора.</a:t>
            </a:r>
          </a:p>
          <a:p>
            <a:pPr marL="457200" indent="-457200" algn="just">
              <a:lnSpc>
                <a:spcPct val="81000"/>
              </a:lnSpc>
              <a:buFont typeface="Arial" panose="020B0604020202020204" pitchFamily="34" charset="0"/>
              <a:buChar char="•"/>
            </a:pPr>
            <a:r>
              <a:rPr lang="ru-RU" sz="2800" dirty="0"/>
              <a:t>Разработка программы для визуализации процесса испытаний по сохраненным данным.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623435A-20A8-0578-4711-16132517F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930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95934A-AA82-7E67-E062-36C0B4E275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1BF32B-3725-E35E-04BF-D056822BC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 anchor="ctr">
            <a:normAutofit/>
          </a:bodyPr>
          <a:lstStyle/>
          <a:p>
            <a:r>
              <a:rPr lang="ru-RU" dirty="0"/>
              <a:t>схема подключений СИГ</a:t>
            </a:r>
          </a:p>
        </p:txBody>
      </p:sp>
      <p:pic>
        <p:nvPicPr>
          <p:cNvPr id="4" name="Рисунок 3" descr="Изображение выглядит как компьютер, электроник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1F793783-4C95-4276-05C5-9749929D09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477" y="2258568"/>
            <a:ext cx="9940205" cy="4775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092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191B99-6533-B504-14D8-0CDFC5AA0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Экраны</a:t>
            </a:r>
          </a:p>
        </p:txBody>
      </p:sp>
      <p:pic>
        <p:nvPicPr>
          <p:cNvPr id="3" name="Рисунок 2" descr="Изображение выглядит как текст, диаграмма, снимок экрана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642016C5-F65D-94D3-E64F-693FADBC82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098" b="13098"/>
          <a:stretch/>
        </p:blipFill>
        <p:spPr>
          <a:xfrm>
            <a:off x="805040" y="2418262"/>
            <a:ext cx="10579651" cy="4311185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6A37DD8-C563-3F3A-C94B-3492BC38F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0894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9D9FFD8-B195-9D9F-AD89-B5CB4A614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/>
          <a:lstStyle/>
          <a:p>
            <a:r>
              <a:rPr lang="en-US" err="1"/>
              <a:t>Циклический</a:t>
            </a:r>
            <a:r>
              <a:rPr lang="en-US"/>
              <a:t> </a:t>
            </a:r>
            <a:r>
              <a:rPr lang="en-US" err="1"/>
              <a:t>режим</a:t>
            </a:r>
          </a:p>
        </p:txBody>
      </p:sp>
      <p:pic>
        <p:nvPicPr>
          <p:cNvPr id="3" name="Рисунок 2" descr="Изображение выглядит как линия, диаграмма, График, Параллельный&#10;&#10;Автоматически созданное описание">
            <a:extLst>
              <a:ext uri="{FF2B5EF4-FFF2-40B4-BE49-F238E27FC236}">
                <a16:creationId xmlns:a16="http://schemas.microsoft.com/office/drawing/2014/main" id="{203161F2-3174-18DB-7DCA-8195EDF8318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56" r="-147" b="195"/>
          <a:stretch/>
        </p:blipFill>
        <p:spPr>
          <a:xfrm>
            <a:off x="298580" y="2733869"/>
            <a:ext cx="4285151" cy="3387493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1CB6B6F3-B6EB-9E52-7B67-68D829408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8</a:t>
            </a:fld>
            <a:endParaRPr lang="en-US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1E5EFA3-35B9-E8F5-2FA6-321ADEF95A7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3329" y="2733869"/>
            <a:ext cx="7092327" cy="33733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71638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9D9FFD8-B195-9D9F-AD89-B5CB4A614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/>
          <a:lstStyle/>
          <a:p>
            <a:r>
              <a:rPr lang="en-US" dirty="0" err="1"/>
              <a:t>Статический</a:t>
            </a:r>
            <a:r>
              <a:rPr lang="en-US" dirty="0"/>
              <a:t> </a:t>
            </a:r>
            <a:r>
              <a:rPr lang="en-US" dirty="0" err="1"/>
              <a:t>режим</a:t>
            </a:r>
          </a:p>
        </p:txBody>
      </p:sp>
      <p:pic>
        <p:nvPicPr>
          <p:cNvPr id="2" name="Рисунок 1" descr="Изображение выглядит как линия, диаграмма, текст, График&#10;&#10;Автоматически созданное описание">
            <a:extLst>
              <a:ext uri="{FF2B5EF4-FFF2-40B4-BE49-F238E27FC236}">
                <a16:creationId xmlns:a16="http://schemas.microsoft.com/office/drawing/2014/main" id="{8FCF4792-5952-49E3-C337-CA950E8631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364" y="2309132"/>
            <a:ext cx="5913665" cy="4430486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542F95F-359A-4A80-C5A6-36E4076C3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499808"/>
      </p:ext>
    </p:extLst>
  </p:cSld>
  <p:clrMapOvr>
    <a:masterClrMapping/>
  </p:clrMapOvr>
</p:sld>
</file>

<file path=ppt/theme/theme1.xml><?xml version="1.0" encoding="utf-8"?>
<a:theme xmlns:a="http://schemas.openxmlformats.org/drawingml/2006/main" name="JuxtaposeVTI">
  <a:themeElements>
    <a:clrScheme name="JuxtaposeVTI">
      <a:dk1>
        <a:sysClr val="windowText" lastClr="000000"/>
      </a:dk1>
      <a:lt1>
        <a:sysClr val="window" lastClr="FFFFFF"/>
      </a:lt1>
      <a:dk2>
        <a:srgbClr val="3F3F3F"/>
      </a:dk2>
      <a:lt2>
        <a:srgbClr val="F8F7F5"/>
      </a:lt2>
      <a:accent1>
        <a:srgbClr val="F99700"/>
      </a:accent1>
      <a:accent2>
        <a:srgbClr val="00BAC7"/>
      </a:accent2>
      <a:accent3>
        <a:srgbClr val="FF5C21"/>
      </a:accent3>
      <a:accent4>
        <a:srgbClr val="6F7EFD"/>
      </a:accent4>
      <a:accent5>
        <a:srgbClr val="ACACAC"/>
      </a:accent5>
      <a:accent6>
        <a:srgbClr val="737373"/>
      </a:accent6>
      <a:hlink>
        <a:srgbClr val="0099FF"/>
      </a:hlink>
      <a:folHlink>
        <a:srgbClr val="868686"/>
      </a:folHlink>
    </a:clrScheme>
    <a:fontScheme name="JuxtaposeVTI">
      <a:majorFont>
        <a:latin typeface="Franklin Gothic Demi Cond" panose="020B0706030402020204"/>
        <a:ea typeface=""/>
        <a:cs typeface=""/>
      </a:majorFont>
      <a:minorFont>
        <a:latin typeface="Franklin Gothic Medium" panose="020B0603020102020204"/>
        <a:ea typeface=""/>
        <a:cs typeface=""/>
      </a:minorFont>
    </a:fontScheme>
    <a:fmtScheme name="Juxtapose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B0236716-CA63-41C1-B6AD-997AE15F064B}" vid="{0E0AE8FC-D493-434E-BDCC-ED5FFB2DAEE7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216</Words>
  <Application>Microsoft Office PowerPoint</Application>
  <PresentationFormat>Широкоэкранный</PresentationFormat>
  <Paragraphs>44</Paragraphs>
  <Slides>10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Arial</vt:lpstr>
      <vt:lpstr>Calibri</vt:lpstr>
      <vt:lpstr>Franklin Gothic Demi Cond</vt:lpstr>
      <vt:lpstr>Franklin Gothic Medium</vt:lpstr>
      <vt:lpstr>Franklin Gothic Medium (Основной текст)</vt:lpstr>
      <vt:lpstr>Wingdings</vt:lpstr>
      <vt:lpstr>JuxtaposeVTI</vt:lpstr>
      <vt:lpstr>Разработка программного обеспечения для системы управления стендом испытательным гидробарическим</vt:lpstr>
      <vt:lpstr>Актуальность</vt:lpstr>
      <vt:lpstr>Что такое СИГ</vt:lpstr>
      <vt:lpstr>Что такое СИГ</vt:lpstr>
      <vt:lpstr>ЦЕЛИ</vt:lpstr>
      <vt:lpstr>схема подключений СИГ</vt:lpstr>
      <vt:lpstr>Экраны</vt:lpstr>
      <vt:lpstr>Циклический режим</vt:lpstr>
      <vt:lpstr>Статический режим</vt:lpstr>
      <vt:lpstr>Выводы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User</dc:creator>
  <cp:lastModifiedBy>Даниил Симоновский</cp:lastModifiedBy>
  <cp:revision>64</cp:revision>
  <dcterms:created xsi:type="dcterms:W3CDTF">2012-07-30T23:42:41Z</dcterms:created>
  <dcterms:modified xsi:type="dcterms:W3CDTF">2025-06-15T14:31:56Z</dcterms:modified>
</cp:coreProperties>
</file>